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70" r:id="rId5"/>
    <p:sldId id="269" r:id="rId6"/>
    <p:sldId id="271" r:id="rId7"/>
    <p:sldId id="272" r:id="rId8"/>
    <p:sldId id="273" r:id="rId9"/>
    <p:sldId id="27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12396-864A-4B44-8275-BF4841332E1A}" type="datetimeFigureOut">
              <a:rPr lang="ru-KZ" smtClean="0"/>
              <a:t>03/01/2022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12A64F0C-270B-42BC-912A-62B0246CEBA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37902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12396-864A-4B44-8275-BF4841332E1A}" type="datetimeFigureOut">
              <a:rPr lang="ru-KZ" smtClean="0"/>
              <a:t>03/01/2022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4F0C-270B-42BC-912A-62B0246CEBA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1267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12396-864A-4B44-8275-BF4841332E1A}" type="datetimeFigureOut">
              <a:rPr lang="ru-KZ" smtClean="0"/>
              <a:t>03/01/2022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4F0C-270B-42BC-912A-62B0246CEBA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38470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12396-864A-4B44-8275-BF4841332E1A}" type="datetimeFigureOut">
              <a:rPr lang="ru-KZ" smtClean="0"/>
              <a:t>03/01/2022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4F0C-270B-42BC-912A-62B0246CEBA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59495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07712396-864A-4B44-8275-BF4841332E1A}" type="datetimeFigureOut">
              <a:rPr lang="ru-KZ" smtClean="0"/>
              <a:t>03/01/2022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KZ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12A64F0C-270B-42BC-912A-62B0246CEBA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31083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12396-864A-4B44-8275-BF4841332E1A}" type="datetimeFigureOut">
              <a:rPr lang="ru-KZ" smtClean="0"/>
              <a:t>03/01/2022</a:t>
            </a:fld>
            <a:endParaRPr lang="ru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4F0C-270B-42BC-912A-62B0246CEBA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54817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12396-864A-4B44-8275-BF4841332E1A}" type="datetimeFigureOut">
              <a:rPr lang="ru-KZ" smtClean="0"/>
              <a:t>03/01/2022</a:t>
            </a:fld>
            <a:endParaRPr lang="ru-K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4F0C-270B-42BC-912A-62B0246CEBA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2063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12396-864A-4B44-8275-BF4841332E1A}" type="datetimeFigureOut">
              <a:rPr lang="ru-KZ" smtClean="0"/>
              <a:t>03/01/2022</a:t>
            </a:fld>
            <a:endParaRPr lang="ru-K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4F0C-270B-42BC-912A-62B0246CEBA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82130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12396-864A-4B44-8275-BF4841332E1A}" type="datetimeFigureOut">
              <a:rPr lang="ru-KZ" smtClean="0"/>
              <a:t>03/01/2022</a:t>
            </a:fld>
            <a:endParaRPr lang="ru-K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4F0C-270B-42BC-912A-62B0246CEBA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21647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12396-864A-4B44-8275-BF4841332E1A}" type="datetimeFigureOut">
              <a:rPr lang="ru-KZ" smtClean="0"/>
              <a:t>03/01/2022</a:t>
            </a:fld>
            <a:endParaRPr lang="ru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4F0C-270B-42BC-912A-62B0246CEBA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07799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12396-864A-4B44-8275-BF4841332E1A}" type="datetimeFigureOut">
              <a:rPr lang="ru-KZ" smtClean="0"/>
              <a:t>03/01/2022</a:t>
            </a:fld>
            <a:endParaRPr lang="ru-KZ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4F0C-270B-42BC-912A-62B0246CEBA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11717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07712396-864A-4B44-8275-BF4841332E1A}" type="datetimeFigureOut">
              <a:rPr lang="ru-KZ" smtClean="0"/>
              <a:t>03/01/2022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KZ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12A64F0C-270B-42BC-912A-62B0246CEBA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3391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Абстрактная размытая публичная библиотека с книжными полками">
            <a:extLst>
              <a:ext uri="{FF2B5EF4-FFF2-40B4-BE49-F238E27FC236}">
                <a16:creationId xmlns:a16="http://schemas.microsoft.com/office/drawing/2014/main" id="{23CE5165-8E16-4214-BD8E-A0A17620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0" b="14420"/>
          <a:stretch/>
        </p:blipFill>
        <p:spPr>
          <a:xfrm>
            <a:off x="-1" y="9437"/>
            <a:ext cx="12191999" cy="685799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CD60390C-0E4C-4682-8246-AFA2E4985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EBA87F4-FB8A-4D91-B3F3-DFA78E0CC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3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3E4E73-81FC-4FC3-98B9-A824C271E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3480" y="4277802"/>
            <a:ext cx="6022449" cy="1622451"/>
          </a:xfrm>
        </p:spPr>
        <p:txBody>
          <a:bodyPr>
            <a:normAutofit/>
          </a:bodyPr>
          <a:lstStyle/>
          <a:p>
            <a:pPr algn="r"/>
            <a:r>
              <a:rPr lang="ru-RU" sz="3800"/>
              <a:t>Профилактика </a:t>
            </a:r>
            <a:br>
              <a:rPr lang="ru-RU" sz="3800"/>
            </a:br>
            <a:r>
              <a:rPr lang="ru-RU" sz="3800"/>
              <a:t>суицида среди несовершеннолетних</a:t>
            </a:r>
            <a:endParaRPr lang="ru-KZ" sz="380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DBE7CF-A3B6-4C1E-B976-1A8D3B782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4654" y="4190337"/>
            <a:ext cx="3483865" cy="1709917"/>
          </a:xfrm>
        </p:spPr>
        <p:txBody>
          <a:bodyPr anchor="ctr">
            <a:normAutofit/>
          </a:bodyPr>
          <a:lstStyle/>
          <a:p>
            <a:r>
              <a:rPr lang="ru-RU" sz="2000" dirty="0"/>
              <a:t>Психолог</a:t>
            </a:r>
            <a:r>
              <a:rPr lang="en-US" sz="2000" dirty="0"/>
              <a:t> </a:t>
            </a:r>
            <a:r>
              <a:rPr lang="ru-RU" sz="2000" dirty="0"/>
              <a:t>и Юрист </a:t>
            </a:r>
          </a:p>
          <a:p>
            <a:r>
              <a:rPr lang="ru-RU" sz="2000" dirty="0"/>
              <a:t>ОФ «Право»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012A90F-45C2-4C9B-BAF6-9CE1F546C7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0529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56B66E70-9451-4286-A0C2-6CF108FE81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2A4B0696-68E2-40ED-B597-4B87387544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A19EF1B4-0F49-44D2-AE21-263819BFBC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4653776" cy="6858000"/>
          </a:xfrm>
          <a:prstGeom prst="rect">
            <a:avLst/>
          </a:prstGeom>
          <a:blipFill dpi="0" rotWithShape="1">
            <a:blip r:embed="rId2">
              <a:alphaModFix amt="4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DF198-B12B-4357-9E6F-1AC6B18E0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119" y="643466"/>
            <a:ext cx="3348017" cy="5571067"/>
          </a:xfrm>
        </p:spPr>
        <p:txBody>
          <a:bodyPr>
            <a:normAutofit/>
          </a:bodyPr>
          <a:lstStyle/>
          <a:p>
            <a:r>
              <a:rPr lang="ru-RU" sz="3400" dirty="0">
                <a:solidFill>
                  <a:schemeClr val="tx1"/>
                </a:solidFill>
              </a:rPr>
              <a:t>Определение понятия «суицид»</a:t>
            </a:r>
            <a:endParaRPr lang="ru-KZ" sz="3400" dirty="0">
              <a:solidFill>
                <a:schemeClr val="tx1"/>
              </a:solidFill>
            </a:endParaRPr>
          </a:p>
        </p:txBody>
      </p:sp>
      <p:sp>
        <p:nvSpPr>
          <p:cNvPr id="117" name="Объект 2">
            <a:extLst>
              <a:ext uri="{FF2B5EF4-FFF2-40B4-BE49-F238E27FC236}">
                <a16:creationId xmlns:a16="http://schemas.microsoft.com/office/drawing/2014/main" id="{A58A0300-DAF1-4627-AFE9-579B8FD2E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2315" y="643467"/>
            <a:ext cx="4534781" cy="55710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1800" b="1" dirty="0">
                <a:effectLst/>
                <a:ea typeface="Times New Roman" panose="02020603050405020304" pitchFamily="18" charset="0"/>
              </a:rPr>
              <a:t>Суицид 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– умышленное самоповреждение со смертельным исходом, (лишение себя жизни).</a:t>
            </a:r>
          </a:p>
          <a:p>
            <a:pPr marL="0" indent="0">
              <a:buNone/>
            </a:pPr>
            <a:r>
              <a:rPr lang="ru-RU" sz="1800" dirty="0">
                <a:effectLst/>
                <a:ea typeface="Times New Roman" panose="02020603050405020304" pitchFamily="18" charset="0"/>
              </a:rPr>
              <a:t/>
            </a:r>
            <a:br>
              <a:rPr lang="ru-RU" sz="1800" dirty="0">
                <a:effectLst/>
                <a:ea typeface="Times New Roman" panose="02020603050405020304" pitchFamily="18" charset="0"/>
              </a:rPr>
            </a:br>
            <a:r>
              <a:rPr lang="ru-RU" sz="1800" b="1" dirty="0">
                <a:effectLst/>
                <a:ea typeface="Times New Roman" panose="02020603050405020304" pitchFamily="18" charset="0"/>
              </a:rPr>
              <a:t>Суицидальное поведение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- это проявление суицидальной активности мысли, намерения, высказывания, угрозы, попытки, покушения.</a:t>
            </a:r>
          </a:p>
          <a:p>
            <a:pPr marL="0" indent="0">
              <a:buNone/>
            </a:pPr>
            <a:r>
              <a:rPr lang="ru-RU" sz="1800" dirty="0">
                <a:effectLst/>
                <a:ea typeface="Times New Roman" panose="02020603050405020304" pitchFamily="18" charset="0"/>
              </a:rPr>
              <a:t/>
            </a:r>
            <a:br>
              <a:rPr lang="ru-RU" sz="1800" dirty="0">
                <a:effectLst/>
                <a:ea typeface="Times New Roman" panose="02020603050405020304" pitchFamily="18" charset="0"/>
              </a:rPr>
            </a:br>
            <a:r>
              <a:rPr lang="ru-RU" sz="1800" b="1" dirty="0" err="1">
                <a:effectLst/>
                <a:ea typeface="Times New Roman" panose="02020603050405020304" pitchFamily="18" charset="0"/>
              </a:rPr>
              <a:t>Предсуицидальный</a:t>
            </a:r>
            <a:r>
              <a:rPr lang="ru-RU" sz="1800" b="1" dirty="0">
                <a:effectLst/>
                <a:ea typeface="Times New Roman" panose="02020603050405020304" pitchFamily="18" charset="0"/>
              </a:rPr>
              <a:t> синдром: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Психологический симптомокомплекс, свидетельствующий о надвигающемся суицидальном акте, т. с. этап суицидальной динамики, длительность которою составляет от нескольких минут до нескольких недель и месяцев. </a:t>
            </a:r>
            <a:endParaRPr lang="ru-KZ" sz="1800" dirty="0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2B69B0BE-E00A-432A-98D1-A47B82C163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401725" y="6229681"/>
            <a:chExt cx="457200" cy="457200"/>
          </a:xfrm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0AF8A5ED-19F8-4707-8EEC-7115E6B112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1725" y="6229681"/>
              <a:ext cx="457200" cy="45720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C5F50C1C-978D-45B5-B716-7DA91773CD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30918" y="6258874"/>
              <a:ext cx="398813" cy="398815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308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29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31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33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35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6F4CB3-E3D0-4F20-83D5-92DAF0F34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ru-RU" sz="4400" dirty="0"/>
              <a:t>Выделяют 3 вида суицида: </a:t>
            </a:r>
            <a:endParaRPr lang="ru-KZ" sz="4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1A8AC3-103D-453D-8523-9069E6EE1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320412"/>
            <a:ext cx="10058400" cy="3851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>
                <a:effectLst/>
                <a:ea typeface="Times New Roman" panose="02020603050405020304" pitchFamily="18" charset="0"/>
              </a:rPr>
              <a:t>Демонстративный.</a:t>
            </a:r>
            <a:endParaRPr lang="ru-RU" b="1" i="1">
              <a:ea typeface="Times New Roman" panose="02020603050405020304" pitchFamily="18" charset="0"/>
            </a:endParaRPr>
          </a:p>
          <a:p>
            <a:r>
              <a:rPr lang="ru-RU">
                <a:effectLst/>
                <a:ea typeface="Times New Roman" panose="02020603050405020304" pitchFamily="18" charset="0"/>
              </a:rPr>
              <a:t>Демонстративное суицидальное поведение – это изображение попыток самоубийства без реального намерения покончить с жизнью, с расчетом на спасение. </a:t>
            </a:r>
          </a:p>
          <a:p>
            <a:pPr marL="0" indent="0">
              <a:buNone/>
            </a:pPr>
            <a:r>
              <a:rPr lang="ru-RU" b="1" i="1">
                <a:effectLst/>
                <a:ea typeface="Times New Roman" panose="02020603050405020304" pitchFamily="18" charset="0"/>
              </a:rPr>
              <a:t>Аффективный. </a:t>
            </a:r>
            <a:r>
              <a:rPr lang="ru-RU">
                <a:effectLst/>
                <a:ea typeface="Times New Roman" panose="02020603050405020304" pitchFamily="18" charset="0"/>
              </a:rPr>
              <a:t> </a:t>
            </a:r>
          </a:p>
          <a:p>
            <a:r>
              <a:rPr lang="ru-RU">
                <a:effectLst/>
                <a:ea typeface="Times New Roman" panose="02020603050405020304" pitchFamily="18" charset="0"/>
              </a:rPr>
              <a:t>Аффективное суицидальное поведение – тип поведения, характеризующийся, прежде всего действиями, совершаемыми на высоте аффекта. </a:t>
            </a:r>
          </a:p>
          <a:p>
            <a:pPr marL="0" indent="0">
              <a:buNone/>
            </a:pPr>
            <a:r>
              <a:rPr lang="ru-RU" b="1" i="1">
                <a:effectLst/>
                <a:ea typeface="Times New Roman" panose="02020603050405020304" pitchFamily="18" charset="0"/>
              </a:rPr>
              <a:t>Истинный. </a:t>
            </a:r>
          </a:p>
          <a:p>
            <a:r>
              <a:rPr lang="ru-RU">
                <a:effectLst/>
                <a:ea typeface="Times New Roman" panose="02020603050405020304" pitchFamily="18" charset="0"/>
              </a:rPr>
              <a:t>Истинное суицидальное поведение – намеренное, обдуманное поведение, направленное на реализацию самоубийства, иногда долго вынашиваемое. </a:t>
            </a:r>
            <a:endParaRPr lang="ru-KZ"/>
          </a:p>
        </p:txBody>
      </p:sp>
      <p:sp>
        <p:nvSpPr>
          <p:cNvPr id="45" name="Oval 37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03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5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104793-2734-4271-A799-79CAF648B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84" y="484632"/>
            <a:ext cx="4741963" cy="1971964"/>
          </a:xfrm>
        </p:spPr>
        <p:txBody>
          <a:bodyPr>
            <a:normAutofit/>
          </a:bodyPr>
          <a:lstStyle/>
          <a:p>
            <a:r>
              <a:rPr lang="ru-RU" sz="2000" dirty="0"/>
              <a:t>Причинами различных видов суицидального поведения, по мнению подростков, могут быть:</a:t>
            </a:r>
            <a:endParaRPr lang="ru-KZ" sz="2000" dirty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E5821A2D-F010-4C2B-8819-23281D9C77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88B576C-56BC-4315-B232-98CDED48E960}"/>
              </a:ext>
            </a:extLst>
          </p:cNvPr>
          <p:cNvSpPr/>
          <p:nvPr/>
        </p:nvSpPr>
        <p:spPr>
          <a:xfrm>
            <a:off x="823396" y="1687625"/>
            <a:ext cx="3573675" cy="3573675"/>
          </a:xfrm>
          <a:prstGeom prst="ellipse">
            <a:avLst/>
          </a:prstGeom>
          <a:solidFill>
            <a:prstClr val="ltGray"/>
          </a:solidFill>
        </p:spPr>
      </p:sp>
      <p:sp>
        <p:nvSpPr>
          <p:cNvPr id="92" name="Partial Circle 63">
            <a:extLst>
              <a:ext uri="{FF2B5EF4-FFF2-40B4-BE49-F238E27FC236}">
                <a16:creationId xmlns:a16="http://schemas.microsoft.com/office/drawing/2014/main" id="{C4F93EA6-E4A0-4D75-833E-8D55F7E9EC31}"/>
              </a:ext>
            </a:extLst>
          </p:cNvPr>
          <p:cNvSpPr/>
          <p:nvPr/>
        </p:nvSpPr>
        <p:spPr>
          <a:xfrm>
            <a:off x="823396" y="1687625"/>
            <a:ext cx="3573675" cy="3573675"/>
          </a:xfrm>
          <a:prstGeom prst="pie">
            <a:avLst>
              <a:gd name="adj1" fmla="val 16200000"/>
              <a:gd name="adj2" fmla="val 17700000"/>
            </a:avLst>
          </a:prstGeom>
          <a:solidFill>
            <a:schemeClr val="accent1"/>
          </a:solidFill>
        </p:spPr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6CA8842-FAFC-4492-BC1B-B0B2E333ECAE}"/>
              </a:ext>
            </a:extLst>
          </p:cNvPr>
          <p:cNvSpPr/>
          <p:nvPr/>
        </p:nvSpPr>
        <p:spPr>
          <a:xfrm>
            <a:off x="1091421" y="1955650"/>
            <a:ext cx="3037625" cy="3037625"/>
          </a:xfrm>
          <a:prstGeom prst="ellipse">
            <a:avLst/>
          </a:prstGeom>
          <a:solidFill>
            <a:prstClr val="white"/>
          </a:solidFill>
        </p:spPr>
      </p:sp>
      <p:pic>
        <p:nvPicPr>
          <p:cNvPr id="93" name="Graphic 56" descr="Sad Face with No Fill">
            <a:extLst>
              <a:ext uri="{FF2B5EF4-FFF2-40B4-BE49-F238E27FC236}">
                <a16:creationId xmlns:a16="http://schemas.microsoft.com/office/drawing/2014/main" id="{B1DDC31F-AE64-4D07-8B8F-417CDF229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573867" y="2438096"/>
            <a:ext cx="2072733" cy="2072733"/>
          </a:xfrm>
          <a:prstGeom prst="rect">
            <a:avLst/>
          </a:prstGeom>
          <a:solidFill>
            <a:prstClr val="white"/>
          </a:solidFill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9725FFC-72C6-47E3-AB00-8C753E46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3722" y="2096672"/>
            <a:ext cx="5189629" cy="371560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1600" dirty="0"/>
              <a:t>проблемы в семье - 73,8%;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/>
              <a:t>несчастная любовь - 42,4%;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/>
              <a:t>употребление алкоголя, наркотиков - 45,2%;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/>
              <a:t>безысходность положения - 35,3%;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/>
              <a:t>проблемы в школе - 40,1%;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/>
              <a:t>стремление дать понять окружающим, что человеку плохо - 12%;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/>
              <a:t>стремление повлиять на другого человека, чтобы добиться от него желаемого - 9,1%;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/>
              <a:t>желание заставить человека раскаяться в плохом отношении к другому - 8, 7%.</a:t>
            </a:r>
            <a:endParaRPr lang="ru-KZ" sz="1600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379930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42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60" name="Group 44">
            <a:extLst>
              <a:ext uri="{FF2B5EF4-FFF2-40B4-BE49-F238E27FC236}">
                <a16:creationId xmlns:a16="http://schemas.microsoft.com/office/drawing/2014/main" id="{E799C3D5-7D55-4046-808C-F290F456D6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1035" y="1679569"/>
            <a:ext cx="3498864" cy="3498858"/>
            <a:chOff x="1061035" y="1679569"/>
            <a:chExt cx="3498864" cy="3498858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61" name="Oval 46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7CA80C-5718-463E-8565-7876C9D22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300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Ситуационные признаки. </a:t>
            </a:r>
            <a:endParaRPr lang="ru-KZ" sz="2300" dirty="0">
              <a:solidFill>
                <a:srgbClr val="FFFFFF"/>
              </a:solidFill>
            </a:endParaRPr>
          </a:p>
        </p:txBody>
      </p:sp>
      <p:sp>
        <p:nvSpPr>
          <p:cNvPr id="62" name="Rectangle 48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B475C6-FA77-4CC0-AEA6-71EE28038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089" y="725394"/>
            <a:ext cx="5142658" cy="5407212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ru-RU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Человек может решиться на самоубийство, если:</a:t>
            </a:r>
            <a:br>
              <a:rPr lang="ru-RU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7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.Социально изолирован </a:t>
            </a:r>
            <a:r>
              <a:rPr lang="ru-RU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(не имеет друзей или имеет только одного друга), чувствует себя отверженным.</a:t>
            </a:r>
            <a:br>
              <a:rPr lang="ru-RU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17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Живет в нестабильном окружении </a:t>
            </a:r>
            <a:r>
              <a:rPr lang="ru-RU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(серьезный кризис в семье: в отношениях родителей, алкоголизм, личная или семейная проблема).</a:t>
            </a:r>
            <a:br>
              <a:rPr lang="ru-RU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17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Ощущает себя жертвой насилия </a:t>
            </a:r>
            <a:r>
              <a:rPr lang="ru-RU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— физического, сексуального или эмоционального.</a:t>
            </a:r>
            <a:br>
              <a:rPr lang="ru-RU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17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Предпринимал раньше попытки суицида.</a:t>
            </a:r>
            <a:br>
              <a:rPr lang="ru-RU" sz="17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17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Имеет склонность к самоубийству </a:t>
            </a:r>
            <a:r>
              <a:rPr lang="ru-RU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вследствие того, что оно совершалось кем-то из друзей, знакомых или членов семьи.</a:t>
            </a:r>
            <a:br>
              <a:rPr lang="ru-RU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ru-RU" sz="17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Перенес тяжелую потерю </a:t>
            </a:r>
            <a:r>
              <a:rPr lang="ru-RU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(смерть кого-то из близких, развод родителей).</a:t>
            </a:r>
            <a:br>
              <a:rPr lang="ru-RU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7.Слишком критически настроен по отношению к себе.</a:t>
            </a:r>
            <a:br>
              <a:rPr lang="ru-RU" sz="17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KZ" sz="17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KZ" sz="1700" dirty="0"/>
          </a:p>
        </p:txBody>
      </p:sp>
    </p:spTree>
    <p:extLst>
      <p:ext uri="{BB962C8B-B14F-4D97-AF65-F5344CB8AC3E}">
        <p14:creationId xmlns:p14="http://schemas.microsoft.com/office/powerpoint/2010/main" val="302209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99C3D5-7D55-4046-808C-F290F456D6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1035" y="1679569"/>
            <a:ext cx="3498864" cy="3498858"/>
            <a:chOff x="1061035" y="1679569"/>
            <a:chExt cx="3498864" cy="349885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64798-F5FB-4311-B9FD-6EAC9F1EF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1900" dirty="0">
                <a:solidFill>
                  <a:srgbClr val="FFFFFF"/>
                </a:solidFill>
              </a:rPr>
              <a:t> Эмоционально-психологические изменения:</a:t>
            </a:r>
            <a:endParaRPr lang="ru-KZ" sz="1900" dirty="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42D452-D48C-41A4-ABD8-6A63E3D9F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089" y="725394"/>
            <a:ext cx="5142658" cy="5407212"/>
          </a:xfrm>
        </p:spPr>
        <p:txBody>
          <a:bodyPr anchor="ctr">
            <a:normAutofit/>
          </a:bodyPr>
          <a:lstStyle/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7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Скука, грусть, тоскливое выражение лица, уныние, раздражительность.</a:t>
            </a:r>
            <a:endParaRPr lang="ru-KZ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1402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7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Безразличное или враждебное отношение к окружающим.</a:t>
            </a:r>
            <a:endParaRPr lang="ru-KZ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1402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7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Ощущения отчаяния и безысходности, недовольство происходящим, беспричинный или мотивационный страх, тревога.</a:t>
            </a:r>
            <a:endParaRPr lang="ru-KZ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1402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7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Постоянное ожидание непоправимой беды, сны с сюжетами катастроф, аварий.</a:t>
            </a:r>
            <a:endParaRPr lang="ru-KZ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7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Потеря интереса к привычным видам деятельности.</a:t>
            </a:r>
            <a:endParaRPr lang="ru-KZ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7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Необъяснимые или часто повторяющиеся исчезновения из дома и прогулы в школе. Снижение успеваемости.</a:t>
            </a:r>
            <a:endParaRPr lang="ru-KZ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KZ" sz="1700" dirty="0"/>
          </a:p>
        </p:txBody>
      </p:sp>
    </p:spTree>
    <p:extLst>
      <p:ext uri="{BB962C8B-B14F-4D97-AF65-F5344CB8AC3E}">
        <p14:creationId xmlns:p14="http://schemas.microsoft.com/office/powerpoint/2010/main" val="165525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99C3D5-7D55-4046-808C-F290F456D6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1035" y="1679569"/>
            <a:ext cx="3498864" cy="3498858"/>
            <a:chOff x="1061035" y="1679569"/>
            <a:chExt cx="3498864" cy="349885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882C01-C77A-452B-B956-510A36392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FFFF"/>
                </a:solidFill>
              </a:rPr>
              <a:t>Изменения внешнего вида и поведения:</a:t>
            </a:r>
            <a:endParaRPr lang="ru-KZ" sz="2400" dirty="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829727-6C90-4AF1-89D4-D2CE640D9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089" y="725394"/>
            <a:ext cx="5142658" cy="5407212"/>
          </a:xfrm>
        </p:spPr>
        <p:txBody>
          <a:bodyPr anchor="ctr">
            <a:normAutofit/>
          </a:bodyPr>
          <a:lstStyle/>
          <a:p>
            <a:pPr marL="342900" marR="20701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Неряшливый и неопрятный внешний вид, угрюмость и оцепенение во взгляде.</a:t>
            </a:r>
            <a:endParaRPr lang="ru-KZ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20701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Причитания, склонность к нытью, ворчливость.</a:t>
            </a:r>
            <a:endParaRPr lang="ru-KZ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20701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Приведение своих дел в порядок, тщательная уборка в комнате, сбор и сортировка фотографий в альбоме, особенно, если ребенок никогда ранее этого не делал.</a:t>
            </a:r>
            <a:endParaRPr lang="ru-KZ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20701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аздача личных вещей, особенно нужных и очень любимых.</a:t>
            </a:r>
            <a:endParaRPr lang="ru-KZ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20701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Уменьшение или увеличение массы тела, потеря аппетита или переедание.</a:t>
            </a:r>
            <a:endParaRPr lang="ru-KZ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Плохое поведение в школе.</a:t>
            </a:r>
            <a:endParaRPr lang="ru-KZ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Инциденты с вовлечением правоохранительных органов, участие в драках и беспорядках.</a:t>
            </a:r>
            <a:endParaRPr lang="ru-KZ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Увеличение потребления табака, пристрастие к алкоголю и наркотикам.</a:t>
            </a:r>
            <a:endParaRPr lang="ru-KZ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KZ" sz="1400" dirty="0"/>
          </a:p>
        </p:txBody>
      </p:sp>
    </p:spTree>
    <p:extLst>
      <p:ext uri="{BB962C8B-B14F-4D97-AF65-F5344CB8AC3E}">
        <p14:creationId xmlns:p14="http://schemas.microsoft.com/office/powerpoint/2010/main" val="145592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FB3768C-1D21-400E-B059-EFF86063F5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-1"/>
            <a:ext cx="1218865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87BCA1-45E6-44B3-B3DA-1F4144DE67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6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A2E85-DB65-4726-B22E-56BE4BF74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322" y="591847"/>
            <a:ext cx="3682969" cy="5580353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ru-RU" sz="2000" dirty="0">
                <a:solidFill>
                  <a:srgbClr val="FFFFFF"/>
                </a:solidFill>
              </a:rPr>
              <a:t>Если заметили </a:t>
            </a:r>
            <a:r>
              <a:rPr lang="ru-RU" sz="2000" i="1" u="sng" dirty="0">
                <a:solidFill>
                  <a:srgbClr val="FFFFFF"/>
                </a:solidFill>
              </a:rPr>
              <a:t>у друга суицидальные наклонности</a:t>
            </a:r>
            <a:r>
              <a:rPr lang="ru-RU" sz="2000" dirty="0">
                <a:solidFill>
                  <a:srgbClr val="FFFFFF"/>
                </a:solidFill>
              </a:rPr>
              <a:t>, постарайтесь поговорить с ним по душам. Только не задавайте вопроса о суициде внезапно, если человек сам не затрагивает эту тему</a:t>
            </a:r>
            <a:r>
              <a:rPr lang="ru-RU" sz="2400" dirty="0">
                <a:solidFill>
                  <a:srgbClr val="FFFFFF"/>
                </a:solidFill>
              </a:rPr>
              <a:t>.</a:t>
            </a:r>
            <a:endParaRPr lang="ru-KZ" sz="2400" dirty="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4FB275-16E1-4A40-8613-1116647D9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557" y="643466"/>
            <a:ext cx="6630177" cy="55287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1500" dirty="0"/>
              <a:t>Всегда следует выяснить «Какая причина» и «Какова цель» совершаемого действия.</a:t>
            </a:r>
          </a:p>
          <a:p>
            <a:r>
              <a:rPr lang="ru-RU" sz="1500" dirty="0"/>
              <a:t>1 Внимательно выслушайте подростка. В состоянии душевного кризиса любому из нас, прежде всего, необходим кто-нибудь, кто готов нас выслушать. Приложите все усилия, чтобы понять проблему, скрытую за словами.</a:t>
            </a:r>
          </a:p>
          <a:p>
            <a:r>
              <a:rPr lang="ru-RU" sz="1500" dirty="0"/>
              <a:t>2 Оцените серьезность намерений и чувств ребенка. Если он или она уже имеют конкретный план суицида, ситуация более острая, чем если эти планы расплывчаты и неопределенны.</a:t>
            </a:r>
          </a:p>
          <a:p>
            <a:r>
              <a:rPr lang="ru-RU" sz="1500" dirty="0"/>
              <a:t>3 Оцените глубину эмоционального кризиса. Подросток может испытывать серьезные трудности, но при этом не помышлять о самоубийстве. Часто человек, недавно находившийся в состоянии депрессии, вдруг начинает бурную, неустанную деятельность. Такое поведение также может служить основанием для тревоги.</a:t>
            </a:r>
          </a:p>
          <a:p>
            <a:r>
              <a:rPr lang="ru-RU" sz="1500" dirty="0"/>
              <a:t>4 Внимательно отнеситесь ко всем, даже самым незначительным обидам и жалобам. Не пренебрегайте ничем из сказанного. Он или она могут и не давать воли чувствам, скрывая свои проблемы, но в то же время находиться в состоянии глубокой депрессии.</a:t>
            </a:r>
          </a:p>
          <a:p>
            <a:r>
              <a:rPr lang="ru-RU" sz="1500" dirty="0"/>
              <a:t>5 Постарайтесь аккуратно спросить, не думают ли он или она о самоубийстве. Опыт показывает, что такой вопрос редко приносит вред. Часто подросток бывает рад возможности открыто высказать свои проблемы.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E62FDA-E44C-440D-A3D3-5C188720D4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401725" y="6229681"/>
            <a:chExt cx="457200" cy="457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8B45BF8-A8A3-426E-89DE-A44F6E180F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1725" y="6229681"/>
              <a:ext cx="457200" cy="45720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47C25B3-5F51-49AB-A886-D555D2F4A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30918" y="6258874"/>
              <a:ext cx="398813" cy="398815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337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 Днём учителя! (720p)">
            <a:hlinkClick r:id="" action="ppaction://media"/>
            <a:extLst>
              <a:ext uri="{FF2B5EF4-FFF2-40B4-BE49-F238E27FC236}">
                <a16:creationId xmlns:a16="http://schemas.microsoft.com/office/drawing/2014/main" id="{C5138A30-01EE-4D6C-BD5B-7CF41B9A879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61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" y="0"/>
            <a:ext cx="12192298" cy="6858000"/>
          </a:xfrm>
        </p:spPr>
      </p:pic>
    </p:spTree>
    <p:extLst>
      <p:ext uri="{BB962C8B-B14F-4D97-AF65-F5344CB8AC3E}">
        <p14:creationId xmlns:p14="http://schemas.microsoft.com/office/powerpoint/2010/main" val="27212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660</TotalTime>
  <Words>499</Words>
  <Application>Microsoft Office PowerPoint</Application>
  <PresentationFormat>Широкоэкранный</PresentationFormat>
  <Paragraphs>48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Calibri</vt:lpstr>
      <vt:lpstr>Cambria</vt:lpstr>
      <vt:lpstr>Rockwell</vt:lpstr>
      <vt:lpstr>Rockwell Condensed</vt:lpstr>
      <vt:lpstr>Rockwell Extra Bold</vt:lpstr>
      <vt:lpstr>Symbol</vt:lpstr>
      <vt:lpstr>Times New Roman</vt:lpstr>
      <vt:lpstr>Wingdings</vt:lpstr>
      <vt:lpstr>Дерево</vt:lpstr>
      <vt:lpstr>Профилактика  суицида среди несовершеннолетних</vt:lpstr>
      <vt:lpstr>Определение понятия «суицид»</vt:lpstr>
      <vt:lpstr>Выделяют 3 вида суицида: </vt:lpstr>
      <vt:lpstr>Причинами различных видов суицидального поведения, по мнению подростков, могут быть:</vt:lpstr>
      <vt:lpstr>Ситуационные признаки. </vt:lpstr>
      <vt:lpstr> Эмоционально-психологические изменения:</vt:lpstr>
      <vt:lpstr>Изменения внешнего вида и поведения:</vt:lpstr>
      <vt:lpstr>Если заметили у друга суицидальные наклонности, постарайтесь поговорить с ним по душам. Только не задавайте вопроса о суициде внезапно, если человек сам не затрагивает эту тему.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Профилактика  суицида среди несовершеннолетних</dc:title>
  <dc:creator>Нұрай Амангелдіқызы</dc:creator>
  <cp:lastModifiedBy>User</cp:lastModifiedBy>
  <cp:revision>6</cp:revision>
  <dcterms:created xsi:type="dcterms:W3CDTF">2021-09-16T17:40:51Z</dcterms:created>
  <dcterms:modified xsi:type="dcterms:W3CDTF">2022-03-01T06:47:40Z</dcterms:modified>
</cp:coreProperties>
</file>